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embeddedFontLst>
    <p:embeddedFont>
      <p:font typeface="Montserrat Bold" pitchFamily="2" charset="77"/>
      <p:bold r:id="rId17"/>
      <p:italic r:id="rId18"/>
      <p:boldItalic r:id="rId19"/>
    </p:embeddedFont>
    <p:embeddedFont>
      <p:font typeface="Montserrat Medium" pitchFamily="2" charset="77"/>
      <p:regular r:id="rId20"/>
      <p:italic r:id="rId21"/>
    </p:embeddedFont>
    <p:embeddedFont>
      <p:font typeface="Montserrat-BoldItalic" pitchFamily="2" charset="77"/>
      <p:bold r:id="rId22"/>
      <p:italic r:id="rId23"/>
      <p:boldItalic r:id="rId24"/>
    </p:embeddedFont>
    <p:embeddedFont>
      <p:font typeface="Montserrat-Italic" pitchFamily="2" charset="77"/>
      <p:italic r:id="rId25"/>
    </p:embeddedFont>
    <p:embeddedFont>
      <p:font typeface="Tw Cen MT" panose="020B0602020104020603" pitchFamily="34" charset="77"/>
      <p:regular r:id="rId26"/>
      <p:bold r:id="rId27"/>
      <p:italic r:id="rId28"/>
      <p:boldItalic r:id="rId29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9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6ACD4B-2DAF-DC47-8870-DEDD4ECE58AC}"/>
              </a:ext>
            </a:extLst>
          </p:cNvPr>
          <p:cNvGrpSpPr/>
          <p:nvPr/>
        </p:nvGrpSpPr>
        <p:grpSpPr>
          <a:xfrm>
            <a:off x="-22552" y="-46537"/>
            <a:ext cx="24442002" cy="13155390"/>
            <a:chOff x="-22552" y="-46537"/>
            <a:chExt cx="24442002" cy="13155390"/>
          </a:xfrm>
        </p:grpSpPr>
        <p:pic>
          <p:nvPicPr>
            <p:cNvPr id="119" name="Business Model Canvas.jpg"/>
            <p:cNvPicPr>
              <a:picLocks noChangeAspect="1"/>
            </p:cNvPicPr>
            <p:nvPr/>
          </p:nvPicPr>
          <p:blipFill>
            <a:blip r:embed="rId2"/>
            <a:srcRect t="15175" b="15175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30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907006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8525081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916118"/>
              <a:ext cx="1888777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Business Model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478275"/>
              <a:ext cx="10175299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rPr dirty="0"/>
                <a:t>Visually designing the value a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rPr dirty="0"/>
                <a:t>company offers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8308010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7783914" y="50204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3589228"/>
              <a:ext cx="845500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26" name="Shape 426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4F32A0-DDE4-E342-919B-BEA2D9775C99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411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12" name="Shape 41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416" name="Shape 416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417" name="Shape 417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420" name="Shape 42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422" name="Shape 42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423" name="Shape 423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424" name="Shape 424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427" name="Shape 427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429" name="Shape 429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432" name="Shape 432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435" name="Shape 435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436" name="Shape 436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437" name="Shape 437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438" name="Shape 438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439" name="Shape 439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440" name="Shape 440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428" name="Shape 428"/>
          <p:cNvSpPr/>
          <p:nvPr/>
        </p:nvSpPr>
        <p:spPr>
          <a:xfrm>
            <a:off x="15584813" y="11129852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441" name="Shape 441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2" name="Shape 442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3" name="Shape 443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4" name="Shape 444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5" name="Shape 445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6" name="Shape 446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7" name="Shape 447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48" name="Shape 448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65" name="Shape 465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6D1E2D-0E01-C74D-85E8-772DCA0CE88E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450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51" name="Shape 45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455" name="Shape 455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456" name="Shape 456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459" name="Shape 45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461" name="Shape 46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462" name="Shape 462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463" name="Shape 463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466" name="Shape 466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468" name="Shape 468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471" name="Shape 471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474" name="Shape 474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475" name="Shape 475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476" name="Shape 476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477" name="Shape 477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478" name="Shape 478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479" name="Shape 479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467" name="Shape 467"/>
          <p:cNvSpPr/>
          <p:nvPr/>
        </p:nvSpPr>
        <p:spPr>
          <a:xfrm>
            <a:off x="17789270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480" name="Shape 480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1" name="Shape 481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2" name="Shape 482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3" name="Shape 483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4" name="Shape 484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5" name="Shape 485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6" name="Shape 486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87" name="Shape 487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04" name="Shape 504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519" name="Shape 519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0" name="Shape 520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1" name="Shape 521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2" name="Shape 522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3" name="Shape 523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4" name="Shape 524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5" name="Shape 525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526" name="Shape 526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2FB636-0895-F647-939F-F13A98D505EC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489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90" name="Shape 49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495" name="Shape 495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 P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498" name="Shape 49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500" name="Shape 50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501" name="Shape 501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502" name="Shape 502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505" name="Shape 505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507" name="Shape 507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510" name="Shape 510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514" name="Shape 514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515" name="Shape 515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516" name="Shape 516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517" name="Shape 517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518" name="Shape 518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  <p:sp>
          <p:nvSpPr>
            <p:cNvPr id="40" name="Shape 473">
              <a:extLst>
                <a:ext uri="{FF2B5EF4-FFF2-40B4-BE49-F238E27FC236}">
                  <a16:creationId xmlns:a16="http://schemas.microsoft.com/office/drawing/2014/main" id="{EC9991A4-8506-F440-BA24-80B934CB9D2B}"/>
                </a:ext>
              </a:extLst>
            </p:cNvPr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41" name="Shape 454">
              <a:extLst>
                <a:ext uri="{FF2B5EF4-FFF2-40B4-BE49-F238E27FC236}">
                  <a16:creationId xmlns:a16="http://schemas.microsoft.com/office/drawing/2014/main" id="{9100E7CB-B5C8-DE4D-9A9D-F729E9DF6F90}"/>
                </a:ext>
              </a:extLst>
            </p:cNvPr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</p:grpSp>
      <p:sp>
        <p:nvSpPr>
          <p:cNvPr id="506" name="Shape 506"/>
          <p:cNvSpPr/>
          <p:nvPr/>
        </p:nvSpPr>
        <p:spPr>
          <a:xfrm>
            <a:off x="1999372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63021E4-7BBD-8642-9009-91747BA98645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528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529" name="Shape 529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530" name="Shape 530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532" name="Shape 532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533" name="Shape 533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90763D0-8890-4043-AFEC-3C661984B629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535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536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537" name="Shape 537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539" name="Shape 539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540" name="Shape 540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541" name="Shape 541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B4F1C5F-6025-0D45-B8AF-4B912A9C671A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6365929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4936400" y="1429342"/>
              <a:ext cx="5169185" cy="2282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DFFF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59140"/>
              <a:ext cx="16693804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5000" b="0" spc="-300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Business Model</a:t>
              </a:r>
              <a:r>
                <a:rPr lang="zh-CN" altLang="en-US" sz="16000" spc="-319" dirty="0"/>
                <a:t> </a:t>
              </a:r>
              <a:r>
                <a:rPr lang="en-AU" altLang="zh-CN" sz="16000" spc="-319" dirty="0"/>
                <a:t>	</a:t>
              </a:r>
              <a:r>
                <a:rPr sz="16000" spc="-319" dirty="0"/>
                <a:t>Canvas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53" name="Shape 153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4" name="Shape 154"/>
          <p:cNvSpPr/>
          <p:nvPr/>
        </p:nvSpPr>
        <p:spPr>
          <a:xfrm>
            <a:off x="11296078" y="12661177"/>
            <a:ext cx="12568556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Image Attribution:  http://</a:t>
            </a:r>
            <a:r>
              <a:rPr dirty="0" err="1"/>
              <a:t>firstround.com</a:t>
            </a:r>
            <a:r>
              <a:rPr dirty="0"/>
              <a:t>/review/To-Go- Lean-Master-the-Business-Model-Canvas/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7C4F68A-655B-1646-93B2-6B2CDAEB41F4}"/>
              </a:ext>
            </a:extLst>
          </p:cNvPr>
          <p:cNvGrpSpPr/>
          <p:nvPr/>
        </p:nvGrpSpPr>
        <p:grpSpPr>
          <a:xfrm>
            <a:off x="-347308" y="-80144"/>
            <a:ext cx="24810267" cy="8840597"/>
            <a:chOff x="-347308" y="-80144"/>
            <a:chExt cx="24810267" cy="8840597"/>
          </a:xfrm>
        </p:grpSpPr>
        <p:pic>
          <p:nvPicPr>
            <p:cNvPr id="138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-233723" y="-80144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-347308" y="251676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3250760-95C6-2044-B840-230973477C2C}"/>
              </a:ext>
            </a:extLst>
          </p:cNvPr>
          <p:cNvGrpSpPr/>
          <p:nvPr/>
        </p:nvGrpSpPr>
        <p:grpSpPr>
          <a:xfrm>
            <a:off x="1478213" y="9195086"/>
            <a:ext cx="20878669" cy="1038541"/>
            <a:chOff x="1478213" y="9195086"/>
            <a:chExt cx="20878669" cy="1038541"/>
          </a:xfrm>
        </p:grpSpPr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162" name="Shape 162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168" name="Shape 168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9" name="Shape 169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0" name="Shape 170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1" name="Shape 171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2" name="Shape 172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3" name="Shape 173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4" name="Shape 174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5" name="Shape 175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94" name="Shape 194"/>
          <p:cNvSpPr/>
          <p:nvPr/>
        </p:nvSpPr>
        <p:spPr>
          <a:xfrm>
            <a:off x="2358061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9DBAE61-BD26-3C4F-9040-FE22C1EA4840}"/>
              </a:ext>
            </a:extLst>
          </p:cNvPr>
          <p:cNvGrpSpPr/>
          <p:nvPr/>
        </p:nvGrpSpPr>
        <p:grpSpPr>
          <a:xfrm>
            <a:off x="1478213" y="9195086"/>
            <a:ext cx="20878669" cy="1038541"/>
            <a:chOff x="1478213" y="9195086"/>
            <a:chExt cx="20878669" cy="1038541"/>
          </a:xfrm>
        </p:grpSpPr>
        <p:sp>
          <p:nvSpPr>
            <p:cNvPr id="186" name="Shape 18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207" name="Shape 207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8" name="Shape 208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09" name="Shape 209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1" name="Shape 211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2" name="Shape 212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3" name="Shape 213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4" name="Shape 214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723C6DB-CE21-3E49-813B-EF3E3BA07207}"/>
              </a:ext>
            </a:extLst>
          </p:cNvPr>
          <p:cNvGrpSpPr/>
          <p:nvPr/>
        </p:nvGrpSpPr>
        <p:grpSpPr>
          <a:xfrm>
            <a:off x="-347308" y="-80144"/>
            <a:ext cx="24810267" cy="8840597"/>
            <a:chOff x="-347308" y="-80144"/>
            <a:chExt cx="24810267" cy="8840597"/>
          </a:xfrm>
        </p:grpSpPr>
        <p:pic>
          <p:nvPicPr>
            <p:cNvPr id="41" name="Business Model Canvas.jpg">
              <a:extLst>
                <a:ext uri="{FF2B5EF4-FFF2-40B4-BE49-F238E27FC236}">
                  <a16:creationId xmlns:a16="http://schemas.microsoft.com/office/drawing/2014/main" id="{51ACD839-DF92-0146-8144-8B29664E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2" name="Shape 139">
              <a:extLst>
                <a:ext uri="{FF2B5EF4-FFF2-40B4-BE49-F238E27FC236}">
                  <a16:creationId xmlns:a16="http://schemas.microsoft.com/office/drawing/2014/main" id="{EEC326F7-CC5D-D144-BA3E-F0B9375728D8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3" name="Shape 140">
              <a:extLst>
                <a:ext uri="{FF2B5EF4-FFF2-40B4-BE49-F238E27FC236}">
                  <a16:creationId xmlns:a16="http://schemas.microsoft.com/office/drawing/2014/main" id="{33B0CFCE-7F24-5245-81A7-7D4AED37FD3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4" name="Shape 141">
              <a:extLst>
                <a:ext uri="{FF2B5EF4-FFF2-40B4-BE49-F238E27FC236}">
                  <a16:creationId xmlns:a16="http://schemas.microsoft.com/office/drawing/2014/main" id="{EAB6DE70-83D5-ED4D-9716-FBA05BF7AA97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Shape 142">
              <a:extLst>
                <a:ext uri="{FF2B5EF4-FFF2-40B4-BE49-F238E27FC236}">
                  <a16:creationId xmlns:a16="http://schemas.microsoft.com/office/drawing/2014/main" id="{2E26EF5E-5F15-A94D-B6B4-FBD72029023F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46" name="Shape 143">
              <a:extLst>
                <a:ext uri="{FF2B5EF4-FFF2-40B4-BE49-F238E27FC236}">
                  <a16:creationId xmlns:a16="http://schemas.microsoft.com/office/drawing/2014/main" id="{006126A6-EF22-4143-A1D8-0E212FEEE4CD}"/>
                </a:ext>
              </a:extLst>
            </p:cNvPr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select one related to a design brief of your choice (p.138). </a:t>
              </a:r>
            </a:p>
          </p:txBody>
        </p:sp>
        <p:sp>
          <p:nvSpPr>
            <p:cNvPr id="47" name="Shape 144">
              <a:extLst>
                <a:ext uri="{FF2B5EF4-FFF2-40B4-BE49-F238E27FC236}">
                  <a16:creationId xmlns:a16="http://schemas.microsoft.com/office/drawing/2014/main" id="{95AE41E5-736E-A94C-9085-D8F547E8B84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8" name="Shape 145">
              <a:extLst>
                <a:ext uri="{FF2B5EF4-FFF2-40B4-BE49-F238E27FC236}">
                  <a16:creationId xmlns:a16="http://schemas.microsoft.com/office/drawing/2014/main" id="{E30F6520-8C9E-DA47-9C07-835F70E21BDA}"/>
                </a:ext>
              </a:extLst>
            </p:cNvPr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49" name="Shape 146">
              <a:extLst>
                <a:ext uri="{FF2B5EF4-FFF2-40B4-BE49-F238E27FC236}">
                  <a16:creationId xmlns:a16="http://schemas.microsoft.com/office/drawing/2014/main" id="{26B8694D-8775-0D41-837F-449339D01642}"/>
                </a:ext>
              </a:extLst>
            </p:cNvPr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50" name="Shape 156">
              <a:extLst>
                <a:ext uri="{FF2B5EF4-FFF2-40B4-BE49-F238E27FC236}">
                  <a16:creationId xmlns:a16="http://schemas.microsoft.com/office/drawing/2014/main" id="{1BB71B74-420A-8547-9E8F-BC1EDB5ADA47}"/>
                </a:ext>
              </a:extLst>
            </p:cNvPr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1" name="Shape 157">
              <a:extLst>
                <a:ext uri="{FF2B5EF4-FFF2-40B4-BE49-F238E27FC236}">
                  <a16:creationId xmlns:a16="http://schemas.microsoft.com/office/drawing/2014/main" id="{2FA5BD38-B63B-9149-88B4-B91D3DC27527}"/>
                </a:ext>
              </a:extLst>
            </p:cNvPr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2" name="Shape 158">
              <a:extLst>
                <a:ext uri="{FF2B5EF4-FFF2-40B4-BE49-F238E27FC236}">
                  <a16:creationId xmlns:a16="http://schemas.microsoft.com/office/drawing/2014/main" id="{585DA72C-D25E-6240-88A0-16CF2DE713B8}"/>
                </a:ext>
              </a:extLst>
            </p:cNvPr>
            <p:cNvSpPr/>
            <p:nvPr/>
          </p:nvSpPr>
          <p:spPr>
            <a:xfrm>
              <a:off x="-233723" y="-80144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53" name="Shape 159">
              <a:extLst>
                <a:ext uri="{FF2B5EF4-FFF2-40B4-BE49-F238E27FC236}">
                  <a16:creationId xmlns:a16="http://schemas.microsoft.com/office/drawing/2014/main" id="{73B4BAA0-EF83-C94A-96FB-A6A3D5C076E0}"/>
                </a:ext>
              </a:extLst>
            </p:cNvPr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4" name="Shape 160">
              <a:extLst>
                <a:ext uri="{FF2B5EF4-FFF2-40B4-BE49-F238E27FC236}">
                  <a16:creationId xmlns:a16="http://schemas.microsoft.com/office/drawing/2014/main" id="{65040AB3-9B60-B740-A460-0BF1024EAB99}"/>
                </a:ext>
              </a:extLst>
            </p:cNvPr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5" name="Shape 161">
              <a:extLst>
                <a:ext uri="{FF2B5EF4-FFF2-40B4-BE49-F238E27FC236}">
                  <a16:creationId xmlns:a16="http://schemas.microsoft.com/office/drawing/2014/main" id="{7015B739-FCD8-124B-8E96-F8ABC976497A}"/>
                </a:ext>
              </a:extLst>
            </p:cNvPr>
            <p:cNvSpPr/>
            <p:nvPr/>
          </p:nvSpPr>
          <p:spPr>
            <a:xfrm>
              <a:off x="-347308" y="2516766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  <p:sp>
        <p:nvSpPr>
          <p:cNvPr id="73" name="Shape 154">
            <a:extLst>
              <a:ext uri="{FF2B5EF4-FFF2-40B4-BE49-F238E27FC236}">
                <a16:creationId xmlns:a16="http://schemas.microsoft.com/office/drawing/2014/main" id="{B2BA9C65-D945-1148-B7B9-DD0CF58658A9}"/>
              </a:ext>
            </a:extLst>
          </p:cNvPr>
          <p:cNvSpPr/>
          <p:nvPr/>
        </p:nvSpPr>
        <p:spPr>
          <a:xfrm>
            <a:off x="11296078" y="12661177"/>
            <a:ext cx="12568556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/>
              <a:t>Image Attribution:  http://</a:t>
            </a:r>
            <a:r>
              <a:rPr dirty="0" err="1"/>
              <a:t>firstround.com</a:t>
            </a:r>
            <a:r>
              <a:rPr dirty="0"/>
              <a:t>/review/To-Go- Lean-Master-the-Business-Model-Canvas/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1D9A906-F23E-D847-B11C-F5DE3AFDD8E6}"/>
              </a:ext>
            </a:extLst>
          </p:cNvPr>
          <p:cNvGrpSpPr/>
          <p:nvPr/>
        </p:nvGrpSpPr>
        <p:grpSpPr>
          <a:xfrm>
            <a:off x="1478213" y="9195086"/>
            <a:ext cx="20878669" cy="1038541"/>
            <a:chOff x="1478213" y="9195086"/>
            <a:chExt cx="20878669" cy="1038541"/>
          </a:xfrm>
        </p:grpSpPr>
        <p:sp>
          <p:nvSpPr>
            <p:cNvPr id="225" name="Shape 22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230" name="Shape 23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31" name="Shape 231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32" name="Shape 232"/>
          <p:cNvSpPr/>
          <p:nvPr/>
        </p:nvSpPr>
        <p:spPr>
          <a:xfrm>
            <a:off x="11296078" y="12661177"/>
            <a:ext cx="12568556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Image Attribution:  http://firstround.com/review/To-Go- Lean-Master-the-Business-Model-Canvas/ </a:t>
            </a:r>
          </a:p>
        </p:txBody>
      </p:sp>
      <p:sp>
        <p:nvSpPr>
          <p:cNvPr id="233" name="Shape 233"/>
          <p:cNvSpPr/>
          <p:nvPr/>
        </p:nvSpPr>
        <p:spPr>
          <a:xfrm>
            <a:off x="4562519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E9493B-1D55-9946-855E-FE806C64B721}"/>
              </a:ext>
            </a:extLst>
          </p:cNvPr>
          <p:cNvGrpSpPr/>
          <p:nvPr/>
        </p:nvGrpSpPr>
        <p:grpSpPr>
          <a:xfrm>
            <a:off x="3682672" y="9195086"/>
            <a:ext cx="16469750" cy="1038541"/>
            <a:chOff x="3682672" y="9195086"/>
            <a:chExt cx="16469750" cy="1038541"/>
          </a:xfrm>
        </p:grpSpPr>
        <p:sp>
          <p:nvSpPr>
            <p:cNvPr id="240" name="Shape 240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246" name="Shape 246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7" name="Shape 247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8" name="Shape 248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0" name="Shape 250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1" name="Shape 251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2" name="Shape 252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3" name="Shape 253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75E6AE-6B99-4240-8FCB-AD4F1B72C843}"/>
              </a:ext>
            </a:extLst>
          </p:cNvPr>
          <p:cNvGrpSpPr/>
          <p:nvPr/>
        </p:nvGrpSpPr>
        <p:grpSpPr>
          <a:xfrm>
            <a:off x="-347308" y="-79200"/>
            <a:ext cx="24810267" cy="8839653"/>
            <a:chOff x="-347308" y="-79200"/>
            <a:chExt cx="24810267" cy="8839653"/>
          </a:xfrm>
        </p:grpSpPr>
        <p:pic>
          <p:nvPicPr>
            <p:cNvPr id="42" name="Business Model Canvas.jpg">
              <a:extLst>
                <a:ext uri="{FF2B5EF4-FFF2-40B4-BE49-F238E27FC236}">
                  <a16:creationId xmlns:a16="http://schemas.microsoft.com/office/drawing/2014/main" id="{96ABD6A4-0B67-D049-A4D1-26D5119B7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3" name="Shape 139">
              <a:extLst>
                <a:ext uri="{FF2B5EF4-FFF2-40B4-BE49-F238E27FC236}">
                  <a16:creationId xmlns:a16="http://schemas.microsoft.com/office/drawing/2014/main" id="{D11468A8-699F-8746-9713-A015A3F42B09}"/>
                </a:ext>
              </a:extLst>
            </p:cNvPr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4" name="Shape 140">
              <a:extLst>
                <a:ext uri="{FF2B5EF4-FFF2-40B4-BE49-F238E27FC236}">
                  <a16:creationId xmlns:a16="http://schemas.microsoft.com/office/drawing/2014/main" id="{DE40A970-8F96-9E4B-BB21-A2AB0479F1F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5" name="Shape 141">
              <a:extLst>
                <a:ext uri="{FF2B5EF4-FFF2-40B4-BE49-F238E27FC236}">
                  <a16:creationId xmlns:a16="http://schemas.microsoft.com/office/drawing/2014/main" id="{47B4E16D-417E-6348-8616-B4BA2CC42F53}"/>
                </a:ext>
              </a:extLst>
            </p:cNvPr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6" name="Shape 142">
              <a:extLst>
                <a:ext uri="{FF2B5EF4-FFF2-40B4-BE49-F238E27FC236}">
                  <a16:creationId xmlns:a16="http://schemas.microsoft.com/office/drawing/2014/main" id="{B11F8F0B-B446-5547-8168-090E27208C1F}"/>
                </a:ext>
              </a:extLst>
            </p:cNvPr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47" name="Shape 143">
              <a:extLst>
                <a:ext uri="{FF2B5EF4-FFF2-40B4-BE49-F238E27FC236}">
                  <a16:creationId xmlns:a16="http://schemas.microsoft.com/office/drawing/2014/main" id="{A563C93B-FE55-C245-9341-1C31C843FD43}"/>
                </a:ext>
              </a:extLst>
            </p:cNvPr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select one related to a design brief of your choice (p.138). </a:t>
              </a:r>
            </a:p>
          </p:txBody>
        </p:sp>
        <p:sp>
          <p:nvSpPr>
            <p:cNvPr id="48" name="Shape 144">
              <a:extLst>
                <a:ext uri="{FF2B5EF4-FFF2-40B4-BE49-F238E27FC236}">
                  <a16:creationId xmlns:a16="http://schemas.microsoft.com/office/drawing/2014/main" id="{337AA15E-118F-8442-B615-AF10B1D5AA8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49" name="Shape 145">
              <a:extLst>
                <a:ext uri="{FF2B5EF4-FFF2-40B4-BE49-F238E27FC236}">
                  <a16:creationId xmlns:a16="http://schemas.microsoft.com/office/drawing/2014/main" id="{8F8EC636-548F-8A4E-9A7D-BC7861C3B71D}"/>
                </a:ext>
              </a:extLst>
            </p:cNvPr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50" name="Shape 146">
              <a:extLst>
                <a:ext uri="{FF2B5EF4-FFF2-40B4-BE49-F238E27FC236}">
                  <a16:creationId xmlns:a16="http://schemas.microsoft.com/office/drawing/2014/main" id="{8158CD74-27D3-F74A-AC9F-7D7A27A051A2}"/>
                </a:ext>
              </a:extLst>
            </p:cNvPr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51" name="Shape 156">
              <a:extLst>
                <a:ext uri="{FF2B5EF4-FFF2-40B4-BE49-F238E27FC236}">
                  <a16:creationId xmlns:a16="http://schemas.microsoft.com/office/drawing/2014/main" id="{B559B887-A5A3-AE4D-A979-53BB63E9A18A}"/>
                </a:ext>
              </a:extLst>
            </p:cNvPr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2" name="Shape 157">
              <a:extLst>
                <a:ext uri="{FF2B5EF4-FFF2-40B4-BE49-F238E27FC236}">
                  <a16:creationId xmlns:a16="http://schemas.microsoft.com/office/drawing/2014/main" id="{26BDAB92-BB4B-D44D-A3FF-8F00680E9B7D}"/>
                </a:ext>
              </a:extLst>
            </p:cNvPr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3" name="Shape 158">
              <a:extLst>
                <a:ext uri="{FF2B5EF4-FFF2-40B4-BE49-F238E27FC236}">
                  <a16:creationId xmlns:a16="http://schemas.microsoft.com/office/drawing/2014/main" id="{F2756917-48A9-A34A-826D-B396191BADC8}"/>
                </a:ext>
              </a:extLst>
            </p:cNvPr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54" name="Shape 159">
              <a:extLst>
                <a:ext uri="{FF2B5EF4-FFF2-40B4-BE49-F238E27FC236}">
                  <a16:creationId xmlns:a16="http://schemas.microsoft.com/office/drawing/2014/main" id="{3804D2EB-378B-8C4C-B244-41C480257F1C}"/>
                </a:ext>
              </a:extLst>
            </p:cNvPr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55" name="Shape 160">
              <a:extLst>
                <a:ext uri="{FF2B5EF4-FFF2-40B4-BE49-F238E27FC236}">
                  <a16:creationId xmlns:a16="http://schemas.microsoft.com/office/drawing/2014/main" id="{F0F4A242-2523-7041-8A1B-C7CE9FAC309B}"/>
                </a:ext>
              </a:extLst>
            </p:cNvPr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6" name="Shape 161">
              <a:extLst>
                <a:ext uri="{FF2B5EF4-FFF2-40B4-BE49-F238E27FC236}">
                  <a16:creationId xmlns:a16="http://schemas.microsoft.com/office/drawing/2014/main" id="{834E7FE7-FF5C-7448-9329-83A1C9E889D9}"/>
                </a:ext>
              </a:extLst>
            </p:cNvPr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0" name="Shape 270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2" name="Shape 272"/>
          <p:cNvSpPr/>
          <p:nvPr/>
        </p:nvSpPr>
        <p:spPr>
          <a:xfrm>
            <a:off x="6766978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E669C5-EBC7-1C4C-8A3F-54FD10B36F97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255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6" name="Shape 25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261" name="Shape 261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285" name="Shape 285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6" name="Shape 286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7" name="Shape 287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8" name="Shape 288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9" name="Shape 289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0" name="Shape 290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92" name="Shape 292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9" name="Shape 309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7AB740-CC08-4E43-9C83-175CB035BD04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294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5" name="Shape 29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300" name="Shape 300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311" name="Shape 311"/>
          <p:cNvSpPr/>
          <p:nvPr/>
        </p:nvSpPr>
        <p:spPr>
          <a:xfrm>
            <a:off x="8971436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324" name="Shape 324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5" name="Shape 325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6" name="Shape 326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7" name="Shape 327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8" name="Shape 328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29" name="Shape 329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0" name="Shape 330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31" name="Shape 331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48" name="Shape 348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67992B-6A86-2D46-B594-34A12BF97DF1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333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4" name="Shape 33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338" name="Shape 338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339" name="Shape 339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342" name="Shape 34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44" name="Shape 34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345" name="Shape 345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46" name="Shape 346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357" name="Shape 357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58" name="Shape 358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350" name="Shape 350"/>
          <p:cNvSpPr/>
          <p:nvPr/>
        </p:nvSpPr>
        <p:spPr>
          <a:xfrm>
            <a:off x="11175895" y="11114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363" name="Shape 363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4" name="Shape 364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5" name="Shape 365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6" name="Shape 366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7" name="Shape 367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8" name="Shape 368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69" name="Shape 369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70" name="Shape 370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87" name="Shape 387"/>
          <p:cNvSpPr/>
          <p:nvPr/>
        </p:nvSpPr>
        <p:spPr>
          <a:xfrm>
            <a:off x="19369023" y="10470228"/>
            <a:ext cx="493717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AA061AA-3A9E-1448-8C73-28210A8D0AB7}"/>
              </a:ext>
            </a:extLst>
          </p:cNvPr>
          <p:cNvGrpSpPr/>
          <p:nvPr/>
        </p:nvGrpSpPr>
        <p:grpSpPr>
          <a:xfrm>
            <a:off x="-347308" y="-79200"/>
            <a:ext cx="24810267" cy="13188053"/>
            <a:chOff x="-347308" y="-79200"/>
            <a:chExt cx="24810267" cy="13188053"/>
          </a:xfrm>
        </p:grpSpPr>
        <p:pic>
          <p:nvPicPr>
            <p:cNvPr id="372" name="Business Model Canvas.jpg"/>
            <p:cNvPicPr>
              <a:picLocks noChangeAspect="1"/>
            </p:cNvPicPr>
            <p:nvPr/>
          </p:nvPicPr>
          <p:blipFill>
            <a:blip r:embed="rId2"/>
            <a:srcRect t="27235" b="27235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3" name="Shape 37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19212262" y="2052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30</a:t>
              </a:r>
            </a:p>
          </p:txBody>
        </p:sp>
        <p:sp>
          <p:nvSpPr>
            <p:cNvPr id="377" name="Shape 377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fill out the business model canvas for an existing company using the provided template (p.166). If you don’t have a specific company in mind,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select one related to a design brief of your choice (p.138). </a:t>
              </a:r>
            </a:p>
          </p:txBody>
        </p:sp>
        <p:sp>
          <p:nvSpPr>
            <p:cNvPr id="378" name="Shape 378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0130576" y="3770358"/>
              <a:ext cx="4091306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 P</a:t>
              </a: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en, internet access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83" name="Shape 38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384" name="Shape 384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85" name="Shape 385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388" name="Shape 388"/>
            <p:cNvSpPr/>
            <p:nvPr/>
          </p:nvSpPr>
          <p:spPr>
            <a:xfrm>
              <a:off x="11296078" y="12661177"/>
              <a:ext cx="1256855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http://firstround.com/review/To-Go- Lean-Master-the-Business-Model-Canvas/ </a:t>
              </a:r>
            </a:p>
          </p:txBody>
        </p:sp>
        <p:sp>
          <p:nvSpPr>
            <p:cNvPr id="390" name="Shape 390"/>
            <p:cNvSpPr/>
            <p:nvPr/>
          </p:nvSpPr>
          <p:spPr>
            <a:xfrm>
              <a:off x="-6795" y="632249"/>
              <a:ext cx="171155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 rot="5400000">
              <a:off x="16582935" y="115741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-233723" y="-79200"/>
              <a:ext cx="17115506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Business Model</a:t>
              </a:r>
            </a:p>
          </p:txBody>
        </p:sp>
        <p:sp>
          <p:nvSpPr>
            <p:cNvPr id="393" name="Shape 393"/>
            <p:cNvSpPr/>
            <p:nvPr/>
          </p:nvSpPr>
          <p:spPr>
            <a:xfrm>
              <a:off x="-39958" y="3219466"/>
              <a:ext cx="727288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 rot="5400000">
              <a:off x="6674716" y="374462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-347308" y="2516400"/>
              <a:ext cx="7675139" cy="23241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44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Canvas</a:t>
              </a:r>
            </a:p>
          </p:txBody>
        </p:sp>
        <p:sp>
          <p:nvSpPr>
            <p:cNvPr id="396" name="Shape 396"/>
            <p:cNvSpPr/>
            <p:nvPr/>
          </p:nvSpPr>
          <p:spPr>
            <a:xfrm>
              <a:off x="3682672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97" name="Shape 397"/>
            <p:cNvSpPr/>
            <p:nvPr/>
          </p:nvSpPr>
          <p:spPr>
            <a:xfrm>
              <a:off x="588713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1029604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99" name="Shape 399"/>
            <p:cNvSpPr/>
            <p:nvPr/>
          </p:nvSpPr>
          <p:spPr>
            <a:xfrm>
              <a:off x="12500506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400" name="Shape 400"/>
            <p:cNvSpPr/>
            <p:nvPr/>
          </p:nvSpPr>
          <p:spPr>
            <a:xfrm>
              <a:off x="1690942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401" name="Shape 401"/>
            <p:cNvSpPr/>
            <p:nvPr/>
          </p:nvSpPr>
          <p:spPr>
            <a:xfrm>
              <a:off x="19113881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389" name="Shape 389"/>
          <p:cNvSpPr/>
          <p:nvPr/>
        </p:nvSpPr>
        <p:spPr>
          <a:xfrm>
            <a:off x="13380353" y="11114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402" name="Shape 402"/>
          <p:cNvSpPr/>
          <p:nvPr/>
        </p:nvSpPr>
        <p:spPr>
          <a:xfrm>
            <a:off x="314961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3" name="Shape 403"/>
          <p:cNvSpPr/>
          <p:nvPr/>
        </p:nvSpPr>
        <p:spPr>
          <a:xfrm>
            <a:off x="5354075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4" name="Shape 404"/>
          <p:cNvSpPr/>
          <p:nvPr/>
        </p:nvSpPr>
        <p:spPr>
          <a:xfrm>
            <a:off x="7558534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5" name="Shape 405"/>
          <p:cNvSpPr/>
          <p:nvPr/>
        </p:nvSpPr>
        <p:spPr>
          <a:xfrm>
            <a:off x="976299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6" name="Shape 406"/>
          <p:cNvSpPr/>
          <p:nvPr/>
        </p:nvSpPr>
        <p:spPr>
          <a:xfrm>
            <a:off x="1196745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7" name="Shape 407"/>
          <p:cNvSpPr/>
          <p:nvPr/>
        </p:nvSpPr>
        <p:spPr>
          <a:xfrm>
            <a:off x="1417191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8" name="Shape 408"/>
          <p:cNvSpPr/>
          <p:nvPr/>
        </p:nvSpPr>
        <p:spPr>
          <a:xfrm>
            <a:off x="1637636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409" name="Shape 409"/>
          <p:cNvSpPr/>
          <p:nvPr/>
        </p:nvSpPr>
        <p:spPr>
          <a:xfrm>
            <a:off x="18580827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1647</Words>
  <Application>Microsoft Macintosh PowerPoint</Application>
  <PresentationFormat>Custom</PresentationFormat>
  <Paragraphs>314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23</cp:revision>
  <dcterms:modified xsi:type="dcterms:W3CDTF">2020-01-09T04:36:12Z</dcterms:modified>
</cp:coreProperties>
</file>